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72" r:id="rId6"/>
    <p:sldId id="273" r:id="rId7"/>
    <p:sldId id="269" r:id="rId8"/>
    <p:sldId id="270" r:id="rId9"/>
    <p:sldId id="261" r:id="rId10"/>
    <p:sldId id="279" r:id="rId11"/>
    <p:sldId id="280" r:id="rId12"/>
    <p:sldId id="281" r:id="rId13"/>
    <p:sldId id="282" r:id="rId14"/>
    <p:sldId id="275" r:id="rId15"/>
    <p:sldId id="274" r:id="rId16"/>
    <p:sldId id="276" r:id="rId17"/>
    <p:sldId id="277" r:id="rId18"/>
    <p:sldId id="262" r:id="rId19"/>
    <p:sldId id="267" r:id="rId20"/>
    <p:sldId id="260" r:id="rId21"/>
  </p:sldIdLst>
  <p:sldSz cx="12192000" cy="6858000"/>
  <p:notesSz cx="7105650" cy="10236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9F68BB-17A3-4208-9CD2-11BAF774A5BD}" v="1" dt="2025-03-03T16:55:44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252" autoAdjust="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DA7B-5E89-F7CF-D386-C4B1712FD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66C5D-27AD-8C0C-B57D-0021A1BDA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B47D2-5E00-0C87-0A68-B459599D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C0E8-6EC5-8A4E-3967-D458B29B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74D01-1AEF-E8AA-70CC-5118D5FF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078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9D82-6510-E45E-80C9-D07F813D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54BC0-DEDA-369C-3A29-17A250A40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BD4CC-1EC8-F69C-F89C-D971A7E3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14560-BD2E-1335-17E1-DDB282C0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C8567-7815-F836-7DB8-5A705830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11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93094B-21DA-6921-47CF-C03A81A45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12687-43F1-D542-B55E-01578210D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73601-AAF4-BC75-8D4D-60655AD9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87CD4-5DE0-9125-9AC8-C5B5AE1D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D59B4-679A-5B96-D297-E64E0656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89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B099-F6D1-0C4C-5900-32093088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6A2A-E3C6-EE11-0CB9-F4C459F44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69AC4-926A-7C1A-99FD-0148BCABF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CE8E-B382-BE0A-4E04-ED4512EB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89D5-7116-BA69-0C50-FC8AD7B4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09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02FB-F6DB-DE52-3D3B-1151532C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5FB60-8CE7-387B-F362-F34CB88E1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F5D7-4CE6-1445-062B-F50A8EEE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EC58C-C9CE-ECDF-3F8D-D3E9238C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E8D5D-4875-429D-B63E-648D14D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71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503E-E149-CC02-2AEE-EBB18D6D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36F44-E03E-5AE5-4DF2-7E8BB17C0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7B3F0-3F55-3665-32C9-932FCC765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2FEFF-339D-4A9C-6498-E454F446F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9E345-A69D-7BB2-1E1C-8954A76FD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6E171-B60D-7AF1-6048-1F29AEC3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430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D7B6-6841-3128-12EC-B4D2AC43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84BE7-1558-9AA9-9D61-FF68A739B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BD605-5DB4-24A4-DC38-BDEA586B5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C6ACE-B812-5A3B-F736-8E25F97A7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ADA99-6F1F-427C-7A38-29A2AF76F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B628D2-8D89-6754-736D-640824F88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3EB6FF-A144-147B-4FE8-941A2F14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B7901-95C1-CC6F-6E73-F4BA4D9B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04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9B90-2C84-F93E-BB9C-A6BB8599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55261-FAD0-3D7C-B819-AF4EE5830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B64DF-5B4A-00A5-A16F-455B62C37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8CA39-8121-9882-41E9-B171ABD0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1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41913-E05A-A07F-A178-48C1D6B9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AA111-F372-23C6-7A0E-AA45AFC6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1BA2D-3DC9-03E7-5B96-2FACDD8B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07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4810-35BD-F0B7-93E9-80713987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83730-3D40-9B62-26C6-D3423D25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38209-E27D-7EED-63F3-110F6EB83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799E-8D84-E8C9-4595-79AAD1710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51AD4-E612-C009-FF18-0F3F7DEB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EB1EE-4AAF-43AD-0E45-17F735EA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93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7EE4-9AED-C4E6-9389-329476D2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FBFED-608C-D93E-3700-8572419C0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5E83C-420E-AF6A-6BAF-94FE194A3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F7487-DD5B-6418-4C1D-D1726333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B0547-9824-E1E5-6304-3FB865E9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BCC66-22E8-7DBE-8FD3-A3A2AC04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01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0197F1-4416-62B4-A890-7B64FA502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6BC00-B809-B7FD-C333-B1430E3BD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52C64-19A3-24E3-2947-2A7CF339E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3B1823-4838-4519-876C-7B2887F62728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2E672-D4D8-2624-C1ED-9DFEF824C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2EC9-9CFB-C02C-0F2A-48FC5384C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C5CE9-E543-466D-9518-E6681CD22A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77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FE6C-D0DF-25E0-261C-E4E32858A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528" y="1395167"/>
            <a:ext cx="9144000" cy="238760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CONVERSION </a:t>
            </a:r>
            <a:b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74BAB-EAC3-2250-850B-FCAB4A781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1769" y="2460396"/>
            <a:ext cx="10193518" cy="3676453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:</a:t>
            </a:r>
          </a:p>
          <a:p>
            <a:pPr algn="l"/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Raju N</a:t>
            </a:r>
          </a:p>
          <a:p>
            <a:pPr algn="l"/>
            <a:r>
              <a:rPr lang="en-I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By </a:t>
            </a:r>
          </a:p>
          <a:p>
            <a:pPr algn="l"/>
            <a:r>
              <a:rPr lang="en-I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126004121-Karthick Raja B</a:t>
            </a:r>
          </a:p>
          <a:p>
            <a:pPr algn="l"/>
            <a:r>
              <a:rPr lang="en-I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126004218-Ramana Guhan G R</a:t>
            </a:r>
          </a:p>
          <a:p>
            <a:pPr algn="l"/>
            <a:r>
              <a:rPr lang="en-I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126004041-Avinash M</a:t>
            </a: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D47B76F-13D9-1D8B-8AC7-830D275BD10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1769" y="657520"/>
            <a:ext cx="9568206" cy="144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7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430C2E6-73A0-37DE-896F-F7CC8061E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47784"/>
            <a:ext cx="2895600" cy="46196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DBF28E9-46B6-5361-942A-B880EA615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5" y="1347784"/>
            <a:ext cx="2962275" cy="46196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FA4741F-A2C6-E29F-FF54-22436661C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90" y="1347784"/>
            <a:ext cx="2933700" cy="4619626"/>
          </a:xfrm>
          <a:prstGeom prst="rect">
            <a:avLst/>
          </a:prstGeom>
        </p:spPr>
      </p:pic>
      <p:pic>
        <p:nvPicPr>
          <p:cNvPr id="2" name="object 4">
            <a:extLst>
              <a:ext uri="{FF2B5EF4-FFF2-40B4-BE49-F238E27FC236}">
                <a16:creationId xmlns:a16="http://schemas.microsoft.com/office/drawing/2014/main" id="{747BEFB5-C16D-C0C8-9489-209250E5988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6464" y="404635"/>
            <a:ext cx="2281047" cy="7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1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35D7C66-C74F-3876-158E-0967CC26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0" y="1435261"/>
            <a:ext cx="3090441" cy="4062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EBC6F-146E-F8A2-3E2D-D5706406F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64" y="1435261"/>
            <a:ext cx="3426401" cy="4062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DF9D17-A33B-DF93-8771-59A505AEC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858" y="1435260"/>
            <a:ext cx="3521762" cy="4062713"/>
          </a:xfrm>
          <a:prstGeom prst="rect">
            <a:avLst/>
          </a:prstGeom>
        </p:spPr>
      </p:pic>
      <p:pic>
        <p:nvPicPr>
          <p:cNvPr id="2" name="object 4">
            <a:extLst>
              <a:ext uri="{FF2B5EF4-FFF2-40B4-BE49-F238E27FC236}">
                <a16:creationId xmlns:a16="http://schemas.microsoft.com/office/drawing/2014/main" id="{AE899F38-EE4E-8FA9-C46F-8C9713D6FCB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6464" y="404635"/>
            <a:ext cx="2281047" cy="7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44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5A5A70-7D7E-09C7-2E8D-5F77D2AED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78" y="1211937"/>
            <a:ext cx="3124200" cy="4434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74E42-02F9-FA4F-5D62-69002D2C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" y="1211937"/>
            <a:ext cx="3181350" cy="4434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04438B-10FE-6F72-1EC3-644D9E1F2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688" y="1211937"/>
            <a:ext cx="3181350" cy="4434124"/>
          </a:xfrm>
          <a:prstGeom prst="rect">
            <a:avLst/>
          </a:prstGeom>
        </p:spPr>
      </p:pic>
      <p:pic>
        <p:nvPicPr>
          <p:cNvPr id="2" name="object 4">
            <a:extLst>
              <a:ext uri="{FF2B5EF4-FFF2-40B4-BE49-F238E27FC236}">
                <a16:creationId xmlns:a16="http://schemas.microsoft.com/office/drawing/2014/main" id="{25AAEEF3-9B84-8EAC-D879-B19C0333862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76802" y="304152"/>
            <a:ext cx="2281047" cy="7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4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89B8F1-AECB-EA8B-8F4C-859BDF8C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84" y="1369309"/>
            <a:ext cx="3113457" cy="4467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9C41C-345C-AD3A-24E8-E95865D83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11" y="1369309"/>
            <a:ext cx="2973608" cy="4357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7B15B-E813-37B7-7242-4D489453F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9" y="1325904"/>
            <a:ext cx="2800350" cy="4400550"/>
          </a:xfrm>
          <a:prstGeom prst="rect">
            <a:avLst/>
          </a:prstGeom>
        </p:spPr>
      </p:pic>
      <p:pic>
        <p:nvPicPr>
          <p:cNvPr id="2" name="object 4">
            <a:extLst>
              <a:ext uri="{FF2B5EF4-FFF2-40B4-BE49-F238E27FC236}">
                <a16:creationId xmlns:a16="http://schemas.microsoft.com/office/drawing/2014/main" id="{897DE6EA-2BFE-57C1-3A9D-3810F3AB40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6464" y="284041"/>
            <a:ext cx="2281047" cy="7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3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2006-04CB-FC0E-2065-B01604A8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27" y="365125"/>
            <a:ext cx="10861431" cy="11119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STANDARDS: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5A444-73C0-9C6D-BF51-F84AC73C0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07" y="1384362"/>
            <a:ext cx="5129266" cy="2044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4E6FA-4753-5408-AB47-A12E17B0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5" y="3949002"/>
            <a:ext cx="5045163" cy="2543873"/>
          </a:xfrm>
          <a:prstGeom prst="rect">
            <a:avLst/>
          </a:prstGeom>
        </p:spPr>
      </p:pic>
      <p:pic>
        <p:nvPicPr>
          <p:cNvPr id="10" name="object 4">
            <a:extLst>
              <a:ext uri="{FF2B5EF4-FFF2-40B4-BE49-F238E27FC236}">
                <a16:creationId xmlns:a16="http://schemas.microsoft.com/office/drawing/2014/main" id="{460E41F9-3B32-6EE3-F207-242DBC2F4E1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59664" y="365125"/>
            <a:ext cx="2281047" cy="73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A9441-4838-B1BB-FEF7-6C9E47714A01}"/>
              </a:ext>
            </a:extLst>
          </p:cNvPr>
          <p:cNvSpPr txBox="1"/>
          <p:nvPr/>
        </p:nvSpPr>
        <p:spPr>
          <a:xfrm>
            <a:off x="827679" y="1771361"/>
            <a:ext cx="5045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all the necessary library files such as OpenCV,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numpy,math,Tensorflow,mediapipe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capturing live video stream from webcam.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E72C5C-FC9A-D6B7-70A3-EB1FB92609BF}"/>
              </a:ext>
            </a:extLst>
          </p:cNvPr>
          <p:cNvSpPr txBox="1"/>
          <p:nvPr/>
        </p:nvSpPr>
        <p:spPr>
          <a:xfrm>
            <a:off x="6620607" y="4642641"/>
            <a:ext cx="5129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the image into “image White” and “image Crop”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04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4">
            <a:extLst>
              <a:ext uri="{FF2B5EF4-FFF2-40B4-BE49-F238E27FC236}">
                <a16:creationId xmlns:a16="http://schemas.microsoft.com/office/drawing/2014/main" id="{C10D787D-D0B3-7E20-9986-167CD4FE4C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9664" y="254593"/>
            <a:ext cx="2281047" cy="73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49326-87FB-3371-D030-15B845628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89" y="355076"/>
            <a:ext cx="4346507" cy="268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26C17-6721-8CA2-4737-2E9658A2E7B9}"/>
              </a:ext>
            </a:extLst>
          </p:cNvPr>
          <p:cNvSpPr txBox="1"/>
          <p:nvPr/>
        </p:nvSpPr>
        <p:spPr>
          <a:xfrm>
            <a:off x="5722160" y="992018"/>
            <a:ext cx="3637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the Output after image processing. Key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“S”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assigned to control the number of images taken to create the dataset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0BA3A-DD89-6247-E0DE-0232A0D33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56" y="3526971"/>
            <a:ext cx="5407794" cy="2686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03F9AE-0AB9-451C-9D39-9AB7B9AAD11B}"/>
              </a:ext>
            </a:extLst>
          </p:cNvPr>
          <p:cNvSpPr txBox="1"/>
          <p:nvPr/>
        </p:nvSpPr>
        <p:spPr>
          <a:xfrm>
            <a:off x="712063" y="4090288"/>
            <a:ext cx="4346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the extracted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which is trained by the teachable machine as a classifier. Labels are defined for the alphabets</a:t>
            </a:r>
            <a:r>
              <a:rPr lang="en-US" dirty="0">
                <a:latin typeface="Syastro" panose="00000400000000000000" pitchFamily="2" charset="0"/>
                <a:cs typeface="Syastro" panose="00000400000000000000" pitchFamily="2" charset="0"/>
              </a:rPr>
              <a:t>.</a:t>
            </a:r>
            <a:endParaRPr lang="en-IN" dirty="0">
              <a:latin typeface="Syastro" panose="00000400000000000000" pitchFamily="2" charset="0"/>
              <a:cs typeface="Syastro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7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">
            <a:extLst>
              <a:ext uri="{FF2B5EF4-FFF2-40B4-BE49-F238E27FC236}">
                <a16:creationId xmlns:a16="http://schemas.microsoft.com/office/drawing/2014/main" id="{C55FFC77-891E-37E6-BCB1-DFD6529829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9664" y="254593"/>
            <a:ext cx="2281047" cy="737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AC45-0AF7-1440-6D0A-AC2653B49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6" y="352975"/>
            <a:ext cx="4302065" cy="2822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E52E7-DB86-1818-4960-24D42A6B9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511" y="3597310"/>
            <a:ext cx="5104562" cy="2759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F34A26-B4A4-B51D-6457-34939C533556}"/>
              </a:ext>
            </a:extLst>
          </p:cNvPr>
          <p:cNvSpPr txBox="1"/>
          <p:nvPr/>
        </p:nvSpPr>
        <p:spPr>
          <a:xfrm>
            <a:off x="874207" y="4210260"/>
            <a:ext cx="4302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FONT_HERSHEY_COMPLEX for displaying the output (alphabetical letter).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DA3EB-68D9-4EEF-1D11-1B5FB5AB876C}"/>
              </a:ext>
            </a:extLst>
          </p:cNvPr>
          <p:cNvSpPr txBox="1"/>
          <p:nvPr/>
        </p:nvSpPr>
        <p:spPr>
          <a:xfrm>
            <a:off x="6335110" y="1168727"/>
            <a:ext cx="30245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hand positions and movements to interpret and translate sign language gestures into text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5594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B1D0-6015-98D7-9568-4DD57085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189" y="383214"/>
            <a:ext cx="10515600" cy="8453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8417B-292F-2234-BFFD-6652D5E88926}"/>
              </a:ext>
            </a:extLst>
          </p:cNvPr>
          <p:cNvSpPr txBox="1"/>
          <p:nvPr/>
        </p:nvSpPr>
        <p:spPr>
          <a:xfrm>
            <a:off x="801189" y="1463040"/>
            <a:ext cx="106418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bridge the communication gap between the hearing-impaired and non-signers by converting sign language gestures into readable text in real time. It leverages computer vision and deep learning to detect and classify hand gestures corresponding to alphabetic signs.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MediaPip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to track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landmarks per frame with high accuracy and          speed.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Real time video capture and display.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/>
              <a:t>Handles numerical data like landmark coordinates, prepares input for the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TensorFlow/Keras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000" dirty="0"/>
              <a:t>Builds and runs a deep learning model to classify signs based on    landmark inputs.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To Be Done: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efficiency of the Output.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output into a word or sentence.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4B550D13-8704-B39F-22CF-018A8C97B3F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6464" y="404635"/>
            <a:ext cx="2281047" cy="7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5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CF5C-7BF3-EE44-6527-519BBF80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47" y="120028"/>
            <a:ext cx="10515600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65863D-DE40-F1FE-6499-E824793E6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295742"/>
              </p:ext>
            </p:extLst>
          </p:nvPr>
        </p:nvGraphicFramePr>
        <p:xfrm>
          <a:off x="1036947" y="1871203"/>
          <a:ext cx="9719037" cy="38576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01975">
                  <a:extLst>
                    <a:ext uri="{9D8B030D-6E8A-4147-A177-3AD203B41FA5}">
                      <a16:colId xmlns:a16="http://schemas.microsoft.com/office/drawing/2014/main" val="3746648838"/>
                    </a:ext>
                  </a:extLst>
                </a:gridCol>
                <a:gridCol w="5917062">
                  <a:extLst>
                    <a:ext uri="{9D8B030D-6E8A-4147-A177-3AD203B41FA5}">
                      <a16:colId xmlns:a16="http://schemas.microsoft.com/office/drawing/2014/main" val="1371705636"/>
                    </a:ext>
                  </a:extLst>
                </a:gridCol>
              </a:tblGrid>
              <a:tr h="889659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70253"/>
                  </a:ext>
                </a:extLst>
              </a:tr>
              <a:tr h="889659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IN" sz="2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Identification of problem statement and exploring the components required.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615329"/>
                  </a:ext>
                </a:extLst>
              </a:tr>
              <a:tr h="889659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2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 gesture capture, Image processing and Feature processing.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357511"/>
                  </a:ext>
                </a:extLst>
              </a:tr>
              <a:tr h="889659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IN" sz="2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Based on the matched gesture, the corresponding word would be displayed as text.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693944"/>
                  </a:ext>
                </a:extLst>
              </a:tr>
            </a:tbl>
          </a:graphicData>
        </a:graphic>
      </p:graphicFrame>
      <p:pic>
        <p:nvPicPr>
          <p:cNvPr id="4" name="object 4">
            <a:extLst>
              <a:ext uri="{FF2B5EF4-FFF2-40B4-BE49-F238E27FC236}">
                <a16:creationId xmlns:a16="http://schemas.microsoft.com/office/drawing/2014/main" id="{19213A49-5A32-6F84-86C3-C41BF2421B9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6464" y="404635"/>
            <a:ext cx="2281047" cy="7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77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DED0-665F-868C-04F0-3A738C9E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A811F-8828-52A3-9B9A-003552F20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Anuja V.Nair, Bindu, “A Review on Indian Sign Language Recognition”, International journal of computer applications, Vol. 73, pp: 22, (2013).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Archana S. Ghotkar, Rucha Khatal, Sanjana Khupase, Surbhi Asati &amp; Mithila Hadap, “Hand Gesture Recognition for Indian Sign Language”, IEEE International Conference on Computer Communication and Informatics (lCCCI ), pp: 1-4, (2012).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 Peng, “Application Research on Face Detection Technology based on Open CV in Mobile Augmented Reality”, International Journal of Signal Processing, Image Processing Recognition, Vol. 8, No. 2 (2015). and Pattern Recognition, Vol.8. No.2 (2015)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3DE57F0-5241-8F5B-3693-487B20251EE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6464" y="404635"/>
            <a:ext cx="2281047" cy="7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67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C81B-2C0C-30DC-4ED6-2E1EB1864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56" y="365126"/>
            <a:ext cx="10781044" cy="815846"/>
          </a:xfrm>
        </p:spPr>
        <p:txBody>
          <a:bodyPr/>
          <a:lstStyle/>
          <a:p>
            <a:r>
              <a:rPr lang="en-IN" b="1" dirty="0"/>
              <a:t>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81A1-B11D-C2D7-0195-B6CDBCE51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73" y="1180971"/>
            <a:ext cx="11234057" cy="5233483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is the process of exchange of thoughts and messages in various ways such as speech, signals, behavior and visuals. </a:t>
            </a:r>
          </a:p>
          <a:p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Deaf and dumb people make use of their hands to express different gestures to express their ideas with other people.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hey cannot use spoken languages hence the only way for them to communicate is </a:t>
            </a:r>
            <a:r>
              <a:rPr lang="en-I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sign language.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we use American Sign Language(ASL) to convert the sign language into text.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E170116-F29D-B51A-32B6-05FAC1B153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2753" y="443546"/>
            <a:ext cx="2281047" cy="73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2C38E-102A-97A4-CCD5-2350BCA0F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52" y="4024307"/>
            <a:ext cx="5463252" cy="23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07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C9C08-5C43-22FF-A8B7-695B2457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704850"/>
            <a:ext cx="81057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3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D341-14D8-3A40-7D96-647AF03A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3" y="365125"/>
            <a:ext cx="10948447" cy="1325563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DB5B51-D216-9A7E-D4BB-4A621C49C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60659"/>
              </p:ext>
            </p:extLst>
          </p:nvPr>
        </p:nvGraphicFramePr>
        <p:xfrm>
          <a:off x="405353" y="1489434"/>
          <a:ext cx="11217898" cy="48170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608949">
                  <a:extLst>
                    <a:ext uri="{9D8B030D-6E8A-4147-A177-3AD203B41FA5}">
                      <a16:colId xmlns:a16="http://schemas.microsoft.com/office/drawing/2014/main" val="3689371935"/>
                    </a:ext>
                  </a:extLst>
                </a:gridCol>
                <a:gridCol w="5608949">
                  <a:extLst>
                    <a:ext uri="{9D8B030D-6E8A-4147-A177-3AD203B41FA5}">
                      <a16:colId xmlns:a16="http://schemas.microsoft.com/office/drawing/2014/main" val="160715716"/>
                    </a:ext>
                  </a:extLst>
                </a:gridCol>
              </a:tblGrid>
              <a:tr h="120427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959303"/>
                  </a:ext>
                </a:extLst>
              </a:tr>
              <a:tr h="1204274">
                <a:tc>
                  <a:txBody>
                    <a:bodyPr/>
                    <a:lstStyle/>
                    <a:p>
                      <a:r>
                        <a:rPr lang="en-IN" dirty="0"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Conversion of sign language into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to text translation is achieved by pre-processing and hand segmentation , feature extraction , sign recognition and sign to text using MATLAB software.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35409"/>
                  </a:ext>
                </a:extLst>
              </a:tr>
              <a:tr h="120427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language into speech conversion and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Conversion of sign language to text was achieved by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FRCNN( Faster Convolutional Neural Networks),YOLO(You Only Look Once) and Mediapipe.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172646"/>
                  </a:ext>
                </a:extLst>
              </a:tr>
              <a:tr h="120427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time conversion of sign language to text and speech , vice versa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 CNN ( Convolutional Neural Network) ,image processing , animation gesture recognition to achieve accurate and efficient translation between sign language and spoken language.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614505"/>
                  </a:ext>
                </a:extLst>
              </a:tr>
            </a:tbl>
          </a:graphicData>
        </a:graphic>
      </p:graphicFrame>
      <p:pic>
        <p:nvPicPr>
          <p:cNvPr id="4" name="object 4">
            <a:extLst>
              <a:ext uri="{FF2B5EF4-FFF2-40B4-BE49-F238E27FC236}">
                <a16:creationId xmlns:a16="http://schemas.microsoft.com/office/drawing/2014/main" id="{9108D14A-54DF-3591-DD1D-3337474F93A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2753" y="443546"/>
            <a:ext cx="2281047" cy="7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5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62BA-1A0F-14AE-ACF0-A61A60B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549619"/>
            <a:ext cx="3817937" cy="2083144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1FB3A-366D-74CD-EA07-29C4A3EE6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09231"/>
            <a:ext cx="5749548" cy="32194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 to Text Mapping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and Output</a:t>
            </a:r>
          </a:p>
        </p:txBody>
      </p:sp>
      <p:pic>
        <p:nvPicPr>
          <p:cNvPr id="17" name="object 4">
            <a:extLst>
              <a:ext uri="{FF2B5EF4-FFF2-40B4-BE49-F238E27FC236}">
                <a16:creationId xmlns:a16="http://schemas.microsoft.com/office/drawing/2014/main" id="{0BF8AFE1-2255-A12E-62DF-F4541474B41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3741" y="491953"/>
            <a:ext cx="2281047" cy="737425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43B821-1176-E9BF-CB1E-2D9B936F43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 t="63" r="-1969" b="-807"/>
          <a:stretch/>
        </p:blipFill>
        <p:spPr>
          <a:xfrm>
            <a:off x="6448616" y="1533525"/>
            <a:ext cx="4903596" cy="4043310"/>
          </a:xfrm>
        </p:spPr>
      </p:pic>
    </p:spTree>
    <p:extLst>
      <p:ext uri="{BB962C8B-B14F-4D97-AF65-F5344CB8AC3E}">
        <p14:creationId xmlns:p14="http://schemas.microsoft.com/office/powerpoint/2010/main" val="83946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F047-3DAA-433F-D1C0-13723ACA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3" y="365125"/>
            <a:ext cx="10773697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METHODOLOGY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26629-D73F-7F87-0A6E-BD8E8F428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03" y="1602658"/>
            <a:ext cx="10943303" cy="47784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1)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is to capture hand/key-point data representing different sign language       gestures and store it in a format that can be used to train a deep learning model.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 time hand tracking and extracting points. And we used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capturing live video stream from webcam.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F290CF-94F0-3D9B-B24D-39D6AF3A51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-285135"/>
            <a:ext cx="3156155" cy="100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D05E7-1930-B4F7-2B2F-4D25350ED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42" y="3773980"/>
            <a:ext cx="2713703" cy="2438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367F1C-5FA8-8FC8-F998-6E30E0C58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20" y="3863621"/>
            <a:ext cx="3715268" cy="2259627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F51B360B-61CC-DED3-D3C7-EB3424FA261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59664" y="365125"/>
            <a:ext cx="2281047" cy="7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41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7CF316-F39B-60D5-D26D-9B3AE734DE02}"/>
              </a:ext>
            </a:extLst>
          </p:cNvPr>
          <p:cNvSpPr txBox="1"/>
          <p:nvPr/>
        </p:nvSpPr>
        <p:spPr>
          <a:xfrm>
            <a:off x="335526" y="226142"/>
            <a:ext cx="11520948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Preprocessing: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webcam frames into “Image White” format. Cropping the hand area from the webcam feed. Optionally resize it and prepare it for model input.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Feature Extraction: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a process of turning hand gestures into meaningful representations that can be fed into model for classification or recognition.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has been created for all the 26 alphabets.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alphabets contains minimum 300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created a directory path called “Data” which contains all the images that forms the Dataset creation.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2B047-9BB9-9FC1-67CE-402199C69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44" y="1641659"/>
            <a:ext cx="3523013" cy="2092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E90483-D9F4-1A64-2A0E-C85DFBC91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42" y="1641659"/>
            <a:ext cx="3353268" cy="18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3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345F4-6165-EB43-AC57-1DFC5A974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7" y="292103"/>
            <a:ext cx="3820883" cy="1964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8530D-09E1-95DE-0943-0F1805581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54" y="181308"/>
            <a:ext cx="5076484" cy="1964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39B37-38E8-B8A0-ADD0-B18544043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2" y="3502552"/>
            <a:ext cx="3137430" cy="1964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255BD1-BE56-E79F-C643-77A2E3819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45" y="3502552"/>
            <a:ext cx="3400343" cy="1964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AE7F20-2725-435D-2EE5-4CBEB036C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43" y="3502552"/>
            <a:ext cx="3373405" cy="196402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7BC4B9-38F3-67C7-C91F-544ADBCF41C7}"/>
              </a:ext>
            </a:extLst>
          </p:cNvPr>
          <p:cNvSpPr/>
          <p:nvPr/>
        </p:nvSpPr>
        <p:spPr>
          <a:xfrm>
            <a:off x="5043948" y="943897"/>
            <a:ext cx="757084" cy="6685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F908D6B-F03B-DB1D-677E-E28520415BD7}"/>
              </a:ext>
            </a:extLst>
          </p:cNvPr>
          <p:cNvSpPr/>
          <p:nvPr/>
        </p:nvSpPr>
        <p:spPr>
          <a:xfrm>
            <a:off x="8821420" y="2505040"/>
            <a:ext cx="502382" cy="6378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82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5992-F872-0242-FA33-7BB5FACF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08" y="457200"/>
            <a:ext cx="4210717" cy="64401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Gesture Recognition: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1CF3F-3F14-F730-955F-BCAA5FD55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1308" y="1406013"/>
            <a:ext cx="5377376" cy="4873625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a website known as “Teachable Machine” which allows the users to create machine learning models without any code experience.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Involved: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and Label data: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your webcam to gather images and label them.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the model: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the Train button Teachable machine process your data and develop a model.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and Export: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your model’s performance and export it for use in projects.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484FDDC-FDBC-7DFD-23AB-822B0C3715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r="-1453" b="-3004"/>
          <a:stretch/>
        </p:blipFill>
        <p:spPr>
          <a:xfrm>
            <a:off x="5938684" y="1245109"/>
            <a:ext cx="5958348" cy="5195431"/>
          </a:xfr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4B8EBEDA-9DC5-BB90-FE07-A1F3885E6A1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9664" y="365125"/>
            <a:ext cx="2281047" cy="7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1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70E3-6F39-28C6-ECFA-13A28E36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10" y="365125"/>
            <a:ext cx="10832690" cy="1325563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7525-D094-09D3-22C9-5A78AD283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10" y="1504335"/>
            <a:ext cx="10832690" cy="467262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recognized hand gesture or sign is converted into a letter and displayed on the screen.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3B163C-BFAA-BD6C-C061-17C8CC967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3" y="2716656"/>
            <a:ext cx="3084089" cy="3460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92EFF-DFD3-74CA-77CF-9BCB4145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79" y="2716656"/>
            <a:ext cx="3206081" cy="35163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2F1A0C-1A7C-161C-3CBD-556B487F6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18" y="2660583"/>
            <a:ext cx="3206081" cy="3572452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59761C4D-ED3F-9894-2AFF-8194401A838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6464" y="404635"/>
            <a:ext cx="2281047" cy="7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37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920</Words>
  <Application>Microsoft Office PowerPoint</Application>
  <PresentationFormat>Widescreen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Syastro</vt:lpstr>
      <vt:lpstr>Times New Roman</vt:lpstr>
      <vt:lpstr>Wingdings</vt:lpstr>
      <vt:lpstr>Office Theme</vt:lpstr>
      <vt:lpstr>SIGN LANGUAGE CONVERSION  INTO TEXT</vt:lpstr>
      <vt:lpstr> PROBLEM STATEMENT</vt:lpstr>
      <vt:lpstr>LITERATURE SURVEY</vt:lpstr>
      <vt:lpstr>METHODOLOGY</vt:lpstr>
      <vt:lpstr>IMPLEMENTATION OF METHODOLOGY</vt:lpstr>
      <vt:lpstr>PowerPoint Presentation</vt:lpstr>
      <vt:lpstr>PowerPoint Presentation</vt:lpstr>
      <vt:lpstr>4) Gesture Recognition:</vt:lpstr>
      <vt:lpstr>RESULTS:</vt:lpstr>
      <vt:lpstr>PowerPoint Presentation</vt:lpstr>
      <vt:lpstr>PowerPoint Presentation</vt:lpstr>
      <vt:lpstr>PowerPoint Presentation</vt:lpstr>
      <vt:lpstr>PowerPoint Presentation</vt:lpstr>
      <vt:lpstr>CODING STANDARDS:</vt:lpstr>
      <vt:lpstr>PowerPoint Presentation</vt:lpstr>
      <vt:lpstr>PowerPoint Presentation</vt:lpstr>
      <vt:lpstr>INTERPRETATION</vt:lpstr>
      <vt:lpstr>TIMELINE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Gourav P K</dc:creator>
  <cp:lastModifiedBy>Senthil Kumar</cp:lastModifiedBy>
  <cp:revision>6</cp:revision>
  <dcterms:created xsi:type="dcterms:W3CDTF">2025-03-02T11:16:36Z</dcterms:created>
  <dcterms:modified xsi:type="dcterms:W3CDTF">2025-04-21T04:57:12Z</dcterms:modified>
</cp:coreProperties>
</file>